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0" r:id="rId2"/>
    <p:sldId id="396" r:id="rId3"/>
    <p:sldId id="397" r:id="rId4"/>
    <p:sldId id="379" r:id="rId5"/>
    <p:sldId id="382" r:id="rId6"/>
    <p:sldId id="385" r:id="rId7"/>
    <p:sldId id="380" r:id="rId8"/>
    <p:sldId id="38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85" d="100"/>
          <a:sy n="85" d="100"/>
        </p:scale>
        <p:origin x="96" y="8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May 2nd, 2017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4724400"/>
            <a:ext cx="9144000" cy="1752600"/>
          </a:xfrm>
        </p:spPr>
        <p:txBody>
          <a:bodyPr/>
          <a:lstStyle/>
          <a:p>
            <a:pPr algn="ctr">
              <a:defRPr/>
            </a:pPr>
            <a:r>
              <a:rPr lang="en-US" dirty="0">
                <a:latin typeface="Calibri" panose="020F0502020204030204" pitchFamily="34" charset="0"/>
              </a:rPr>
              <a:t>        Co-Chairs:                                                      </a:t>
            </a:r>
          </a:p>
          <a:p>
            <a:pPr algn="ctr">
              <a:defRPr/>
            </a:pPr>
            <a:endParaRPr lang="en-US" dirty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dirty="0">
                <a:latin typeface="Calibri" panose="020F0502020204030204" pitchFamily="34" charset="0"/>
              </a:rPr>
              <a:t>Deborah McKeever, Oncor         Tomas Fernandez, NRG          Sheri </a:t>
            </a:r>
            <a:r>
              <a:rPr lang="en-US" dirty="0" err="1">
                <a:latin typeface="Calibri" panose="020F0502020204030204" pitchFamily="34" charset="0"/>
              </a:rPr>
              <a:t>Wiegand</a:t>
            </a:r>
            <a:r>
              <a:rPr lang="en-US" dirty="0">
                <a:latin typeface="Calibri" panose="020F0502020204030204" pitchFamily="34" charset="0"/>
              </a:rPr>
              <a:t>, TXU Energy</a:t>
            </a:r>
          </a:p>
          <a:p>
            <a:pPr algn="ctr">
              <a:defRPr/>
            </a:pPr>
            <a:endParaRPr lang="en-US" sz="16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Retail Training Instructor Led Classes - 2017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067800" cy="5562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Training Roadshow for 2017 – </a:t>
            </a:r>
            <a:r>
              <a:rPr lang="en-US" sz="2400" dirty="0">
                <a:solidFill>
                  <a:srgbClr val="FF0000"/>
                </a:solidFill>
              </a:rPr>
              <a:t>Upcoming Classes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	DALLAS		</a:t>
            </a:r>
            <a:r>
              <a:rPr lang="en-US" sz="2400" i="1" u="sng" dirty="0" err="1"/>
              <a:t>Oncor</a:t>
            </a:r>
            <a:r>
              <a:rPr lang="en-US" sz="2400" i="1" u="sng" dirty="0"/>
              <a:t> </a:t>
            </a:r>
          </a:p>
          <a:p>
            <a:pPr lvl="4"/>
            <a:r>
              <a:rPr lang="en-US" sz="2400" b="1" dirty="0"/>
              <a:t>Retail 101 – </a:t>
            </a:r>
            <a:r>
              <a:rPr lang="en-US" sz="2400" dirty="0"/>
              <a:t> Wed, May 3</a:t>
            </a:r>
            <a:r>
              <a:rPr lang="en-US" sz="2400" baseline="30000" dirty="0"/>
              <a:t>rd</a:t>
            </a:r>
            <a:r>
              <a:rPr lang="en-US" sz="2400" dirty="0"/>
              <a:t>, 2017</a:t>
            </a:r>
          </a:p>
          <a:p>
            <a:pPr lvl="4"/>
            <a:r>
              <a:rPr lang="en-US" sz="2400" b="1" dirty="0"/>
              <a:t>Inadvertent Gain Training – </a:t>
            </a:r>
            <a:r>
              <a:rPr lang="en-US" sz="2400" dirty="0"/>
              <a:t>Thurs, May 4</a:t>
            </a:r>
            <a:r>
              <a:rPr lang="en-US" sz="2400" baseline="30000" dirty="0"/>
              <a:t>th</a:t>
            </a:r>
            <a:r>
              <a:rPr lang="en-US" sz="2400" dirty="0"/>
              <a:t> </a:t>
            </a:r>
          </a:p>
          <a:p>
            <a:pPr marL="1828800" lvl="4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	</a:t>
            </a:r>
          </a:p>
          <a:p>
            <a:pPr marL="0" indent="0">
              <a:buNone/>
            </a:pPr>
            <a:r>
              <a:rPr lang="en-US" sz="2400" dirty="0"/>
              <a:t>    	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HOUSTON		</a:t>
            </a:r>
            <a:r>
              <a:rPr lang="en-US" sz="2400" i="1" u="sng" dirty="0"/>
              <a:t>CenterPoint</a:t>
            </a:r>
          </a:p>
          <a:p>
            <a:pPr lvl="4"/>
            <a:r>
              <a:rPr lang="en-US" sz="2400" b="1" dirty="0"/>
              <a:t>Retail 101 -  </a:t>
            </a:r>
            <a:r>
              <a:rPr lang="en-US" sz="2400" dirty="0"/>
              <a:t>Tues, Sept. 26</a:t>
            </a:r>
            <a:r>
              <a:rPr lang="en-US" sz="2400" baseline="30000" dirty="0"/>
              <a:t>th</a:t>
            </a:r>
            <a:r>
              <a:rPr lang="en-US" sz="2400" dirty="0"/>
              <a:t> </a:t>
            </a:r>
          </a:p>
          <a:p>
            <a:pPr lvl="4"/>
            <a:r>
              <a:rPr lang="en-US" sz="2400" b="1" dirty="0"/>
              <a:t>Inadvertent Gain Training – </a:t>
            </a:r>
            <a:r>
              <a:rPr lang="en-US" sz="2400" dirty="0"/>
              <a:t>Wed, Sept. 27</a:t>
            </a:r>
            <a:r>
              <a:rPr lang="en-US" sz="2400" baseline="30000" dirty="0"/>
              <a:t>th</a:t>
            </a:r>
            <a:r>
              <a:rPr lang="en-US" sz="2400" dirty="0"/>
              <a:t> </a:t>
            </a:r>
            <a:r>
              <a:rPr lang="en-US" b="1" dirty="0"/>
              <a:t>	</a:t>
            </a:r>
            <a:r>
              <a:rPr lang="en-US" dirty="0"/>
              <a:t>		</a:t>
            </a:r>
          </a:p>
          <a:p>
            <a:pPr lvl="4"/>
            <a:endParaRPr lang="en-US" sz="1100" dirty="0"/>
          </a:p>
          <a:p>
            <a:pPr lvl="4"/>
            <a:endParaRPr lang="en-US" sz="1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77000" y="655320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2127988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Curriculum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393" y="914400"/>
            <a:ext cx="8229600" cy="4724400"/>
          </a:xfrm>
        </p:spPr>
        <p:txBody>
          <a:bodyPr/>
          <a:lstStyle/>
          <a:p>
            <a:pPr marL="0" indent="0">
              <a:buNone/>
            </a:pPr>
            <a:r>
              <a:rPr lang="en-US" i="1" u="sng" dirty="0"/>
              <a:t>Retail 101 </a:t>
            </a:r>
            <a:r>
              <a:rPr lang="en-US" i="1" dirty="0"/>
              <a:t>– High level overview of the ERCOT Retail Market…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History of the Texas competitive electricity market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Roles of Market Participants – ERCOT, REPs, TDSPs, PUCT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Market Rules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Retail Transactions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Impacts of Advanced Metering technology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Market data transparency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000" b="0" dirty="0"/>
          </a:p>
          <a:p>
            <a:pPr marL="0" indent="0">
              <a:buNone/>
            </a:pPr>
            <a:r>
              <a:rPr lang="en-US" i="1" u="sng" dirty="0"/>
              <a:t>Inadvertent Gain and Loss Training </a:t>
            </a:r>
            <a:r>
              <a:rPr lang="en-US" i="1" dirty="0"/>
              <a:t>- a closer look at the IAG/IAL market process…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Fundamentals of the established market process including rescissions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Facilitated discussion of best practices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End to end demo of the </a:t>
            </a:r>
            <a:r>
              <a:rPr lang="en-US" b="0" dirty="0" err="1"/>
              <a:t>MarkeTrak</a:t>
            </a:r>
            <a:r>
              <a:rPr lang="en-US" b="0" dirty="0"/>
              <a:t> subtypes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IGL market reporting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43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ctr"/>
            <a:r>
              <a:rPr lang="en-US" sz="2800" b="1" dirty="0">
                <a:latin typeface="Calibri" panose="020F0502020204030204" pitchFamily="34" charset="0"/>
              </a:rPr>
              <a:t>MarkeTrak On-line Training Modules Update!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Usage and Billing  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Other D2D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  <a:endParaRPr lang="en-US" sz="2400" dirty="0">
              <a:solidFill>
                <a:srgbClr val="294171"/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–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In Progress!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en-US" dirty="0">
              <a:latin typeface="Calibri" panose="020F0502020204030204" pitchFamily="34" charset="0"/>
            </a:endParaRPr>
          </a:p>
          <a:p>
            <a:pPr marL="457200" lvl="1" indent="0">
              <a:buClr>
                <a:srgbClr val="FF0000"/>
              </a:buClr>
              <a:buNone/>
            </a:pP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pPr algn="ctr"/>
            <a:r>
              <a:rPr lang="en-US" sz="2400" b="1" dirty="0">
                <a:latin typeface="Calibri" panose="020F0502020204030204" pitchFamily="34" charset="0"/>
              </a:rPr>
              <a:t>MarkeTrak On-line Module Training via </a:t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ERCOT Learning Management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274" y="762000"/>
            <a:ext cx="3819525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How many market participants have viewed the Online training modules*?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76800" y="762000"/>
            <a:ext cx="38100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Which segment of the   market do the viewers represent?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5867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*Training taken via ERCOT LMS. Does not include training taken outside the LMS</a:t>
            </a:r>
          </a:p>
          <a:p>
            <a:pPr algn="ctr"/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351539"/>
              </p:ext>
            </p:extLst>
          </p:nvPr>
        </p:nvGraphicFramePr>
        <p:xfrm>
          <a:off x="1143000" y="2411730"/>
          <a:ext cx="2247900" cy="3265170"/>
        </p:xfrm>
        <a:graphic>
          <a:graphicData uri="http://schemas.openxmlformats.org/drawingml/2006/table">
            <a:tbl>
              <a:tblPr/>
              <a:tblGrid>
                <a:gridCol w="1246015">
                  <a:extLst>
                    <a:ext uri="{9D8B030D-6E8A-4147-A177-3AD203B41FA5}">
                      <a16:colId xmlns:a16="http://schemas.microsoft.com/office/drawing/2014/main" val="3249054795"/>
                    </a:ext>
                  </a:extLst>
                </a:gridCol>
                <a:gridCol w="1001885">
                  <a:extLst>
                    <a:ext uri="{9D8B030D-6E8A-4147-A177-3AD203B41FA5}">
                      <a16:colId xmlns:a16="http://schemas.microsoft.com/office/drawing/2014/main" val="541899277"/>
                    </a:ext>
                  </a:extLst>
                </a:gridCol>
              </a:tblGrid>
              <a:tr h="4076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 Module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of Viewers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317227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Overview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67778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Switch Hold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56352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237946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62585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Usage &amp; Billing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17895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 to Day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033436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Bulk Insert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211300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477027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 LSE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210307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 NonLSE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88872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Email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65625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159612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41695"/>
              </p:ext>
            </p:extLst>
          </p:nvPr>
        </p:nvGraphicFramePr>
        <p:xfrm>
          <a:off x="5494774" y="2411730"/>
          <a:ext cx="2019300" cy="1598295"/>
        </p:xfrm>
        <a:graphic>
          <a:graphicData uri="http://schemas.openxmlformats.org/drawingml/2006/table">
            <a:tbl>
              <a:tblPr/>
              <a:tblGrid>
                <a:gridCol w="1016000">
                  <a:extLst>
                    <a:ext uri="{9D8B030D-6E8A-4147-A177-3AD203B41FA5}">
                      <a16:colId xmlns:a16="http://schemas.microsoft.com/office/drawing/2014/main" val="2081701809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350500065"/>
                    </a:ext>
                  </a:extLst>
                </a:gridCol>
              </a:tblGrid>
              <a:tr h="4076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 Segment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of Viewers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131410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LSE/REP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222947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TDSP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996944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65802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459135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1992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7776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>
                <a:latin typeface="Calibri" panose="020F0502020204030204" pitchFamily="34" charset="0"/>
              </a:rPr>
              <a:t>MarkeTrak On-line Training Module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1676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dirty="0">
                <a:latin typeface="Calibri" panose="020F0502020204030204" pitchFamily="34" charset="0"/>
              </a:rPr>
              <a:t>NO MEETING IN MAY!!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June 8</a:t>
            </a:r>
            <a:r>
              <a:rPr lang="en-US" sz="2600" baseline="30000" dirty="0">
                <a:latin typeface="Calibri" panose="020F0502020204030204" pitchFamily="34" charset="0"/>
              </a:rPr>
              <a:t>th</a:t>
            </a:r>
            <a:r>
              <a:rPr lang="en-US" sz="2600" dirty="0">
                <a:latin typeface="Calibri" panose="020F0502020204030204" pitchFamily="34" charset="0"/>
              </a:rPr>
              <a:t>, 2017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9:30 AM to 3:30 PM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b="0" dirty="0">
                <a:latin typeface="Calibri" panose="020F0502020204030204" pitchFamily="34" charset="0"/>
              </a:rPr>
              <a:t>ERCOT MET Center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Please join us for our Next 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52400" y="4343400"/>
            <a:ext cx="8839200" cy="2057400"/>
          </a:xfrm>
        </p:spPr>
        <p:txBody>
          <a:bodyPr/>
          <a:lstStyle/>
          <a:p>
            <a:pPr algn="ctr">
              <a:defRPr/>
            </a:pPr>
            <a:r>
              <a:rPr lang="en-US" sz="2600" u="sng" dirty="0">
                <a:latin typeface="Calibri" panose="020F0502020204030204" pitchFamily="34" charset="0"/>
              </a:rPr>
              <a:t>RMTTF June 8th  Primary Agenda Items Include:</a:t>
            </a:r>
          </a:p>
          <a:p>
            <a:pPr marL="1371600" lvl="2" indent="-457200" algn="ctr"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Calibri" panose="020F0502020204030204" pitchFamily="34" charset="0"/>
              </a:rPr>
              <a:t>Review Reporting MT module</a:t>
            </a:r>
          </a:p>
          <a:p>
            <a:pPr marL="1371600" lvl="2" indent="-457200" algn="ctr"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Calibri" panose="020F0502020204030204" pitchFamily="34" charset="0"/>
              </a:rPr>
              <a:t>Review feedback and surveys from Dallas training</a:t>
            </a:r>
          </a:p>
          <a:p>
            <a:pPr marL="1371600" lvl="2" indent="-457200" algn="ctr"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Calibri" panose="020F0502020204030204" pitchFamily="34" charset="0"/>
              </a:rPr>
              <a:t>Next Steps on training </a:t>
            </a:r>
          </a:p>
          <a:p>
            <a:pPr marL="457200" indent="-457200" algn="ctr">
              <a:buFont typeface="Wingdings" panose="05000000000000000000" pitchFamily="2" charset="2"/>
              <a:buChar char="Ø"/>
              <a:defRPr/>
            </a:pPr>
            <a:endParaRPr lang="en-US" sz="2400" b="0" dirty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  <a:defRPr/>
            </a:pPr>
            <a:endParaRPr lang="en-US" sz="2800" b="0" dirty="0">
              <a:latin typeface="Calibri" panose="020F050202020403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  <a:defRPr/>
            </a:pPr>
            <a:endParaRPr lang="en-US" sz="2800" b="0" dirty="0">
              <a:latin typeface="Calibri" panose="020F0502020204030204" pitchFamily="34" charset="0"/>
            </a:endParaRP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838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4799</TotalTime>
  <Words>502</Words>
  <Application>Microsoft Office PowerPoint</Application>
  <PresentationFormat>On-screen Show (4:3)</PresentationFormat>
  <Paragraphs>130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Retail Training Instructor Led Classes - 2017</vt:lpstr>
      <vt:lpstr>Retail Training Curriculum </vt:lpstr>
      <vt:lpstr>MarkeTrak On-line Training Modules Update! </vt:lpstr>
      <vt:lpstr>MarkeTrak On-line Module Training via  ERCOT Learning Management System </vt:lpstr>
      <vt:lpstr>MarkeTrak On-line Training Module Series</vt:lpstr>
      <vt:lpstr>Please join us for our Next RMTTF Meeting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Wiegand, Sheri</cp:lastModifiedBy>
  <cp:revision>275</cp:revision>
  <cp:lastPrinted>2016-02-12T19:29:41Z</cp:lastPrinted>
  <dcterms:created xsi:type="dcterms:W3CDTF">2005-04-21T14:28:35Z</dcterms:created>
  <dcterms:modified xsi:type="dcterms:W3CDTF">2017-04-26T19:48:32Z</dcterms:modified>
</cp:coreProperties>
</file>